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 SemiBold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Montserrat Black"/>
      <p:bold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  <p:embeddedFont>
      <p:font typeface="Merriweather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700">
          <p15:clr>
            <a:srgbClr val="9AA0A6"/>
          </p15:clr>
        </p15:guide>
        <p15:guide id="3">
          <p15:clr>
            <a:srgbClr val="9AA0A6"/>
          </p15:clr>
        </p15:guide>
        <p15:guide id="4" pos="196">
          <p15:clr>
            <a:srgbClr val="9AA0A6"/>
          </p15:clr>
        </p15:guide>
        <p15:guide id="5" pos="5564">
          <p15:clr>
            <a:srgbClr val="9AA0A6"/>
          </p15:clr>
        </p15:guide>
        <p15:guide id="6" orient="horz" pos="680">
          <p15:clr>
            <a:srgbClr val="9AA0A6"/>
          </p15:clr>
        </p15:guide>
        <p15:guide id="7" orient="horz" pos="1814">
          <p15:clr>
            <a:srgbClr val="9AA0A6"/>
          </p15:clr>
        </p15:guide>
        <p15:guide id="8" pos="1578">
          <p15:clr>
            <a:srgbClr val="9AA0A6"/>
          </p15:clr>
        </p15:guide>
        <p15:guide id="9" orient="horz" pos="1104">
          <p15:clr>
            <a:srgbClr val="9AA0A6"/>
          </p15:clr>
        </p15:guide>
        <p15:guide id="10" pos="4401">
          <p15:clr>
            <a:srgbClr val="9AA0A6"/>
          </p15:clr>
        </p15:guide>
        <p15:guide id="11" orient="horz" pos="1474">
          <p15:clr>
            <a:srgbClr val="9AA0A6"/>
          </p15:clr>
        </p15:guide>
        <p15:guide id="12" orient="horz" pos="12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700" orient="horz"/>
        <p:guide/>
        <p:guide pos="196"/>
        <p:guide pos="5564"/>
        <p:guide pos="680" orient="horz"/>
        <p:guide pos="1814" orient="horz"/>
        <p:guide pos="1578"/>
        <p:guide pos="1104" orient="horz"/>
        <p:guide pos="4401"/>
        <p:guide pos="1474" orient="horz"/>
        <p:guide pos="12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italic.fntdata"/><Relationship Id="rId47" Type="http://schemas.openxmlformats.org/officeDocument/2006/relationships/font" Target="fonts/MontserratSemiBold-bold.fntdata"/><Relationship Id="rId49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erriweather-boldItalic.fntdata"/><Relationship Id="rId70" Type="http://schemas.openxmlformats.org/officeDocument/2006/relationships/font" Target="fonts/Merriweather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64" Type="http://schemas.openxmlformats.org/officeDocument/2006/relationships/font" Target="fonts/RobotoMono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bold.fntdata"/><Relationship Id="rId24" Type="http://schemas.openxmlformats.org/officeDocument/2006/relationships/slide" Target="slides/slide19.xml"/><Relationship Id="rId68" Type="http://schemas.openxmlformats.org/officeDocument/2006/relationships/font" Target="fonts/Merriweather-regular.fntdata"/><Relationship Id="rId23" Type="http://schemas.openxmlformats.org/officeDocument/2006/relationships/slide" Target="slides/slide18.xml"/><Relationship Id="rId67" Type="http://schemas.openxmlformats.org/officeDocument/2006/relationships/font" Target="fonts/RobotoMono-boldItalic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Black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1e46e6db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1e46e6db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1e46e6db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71e46e6db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382df73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6382df73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2530e889e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2530e889e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2530e889e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72530e889e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382df73b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382df73b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2530e889e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2530e889e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2530e889e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72530e889e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2530e889e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2530e889e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2530e889e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2530e889e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2530e889e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72530e889e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2530e889e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72530e889e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2530e889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72530e889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2530e889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72530e88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2530e889e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72530e889e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2530e889e_4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72530e889e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2530e889e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2530e889e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2530e889e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2530e889e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6382df73b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6382df73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710b3e76d7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710b3e76d7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25c7ad8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725c7ad8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25c7ad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725c7ad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25c7ad8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25c7ad8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25c7ad8c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25c7ad8c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25c7ad8c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725c7ad8c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382df73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6382df73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25c7ad8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725c7ad8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25c7ad8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3725c7ad8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2530e889e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72530e889e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82df73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6382df73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382df73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6382df73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382df73b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382df73b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382df73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382df73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1e46e6db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71e46e6db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1e46e6db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71e46e6db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72000" y="654275"/>
            <a:ext cx="72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86"/>
              </a:buClr>
              <a:buSzPts val="2800"/>
              <a:buFont typeface="Lato"/>
              <a:buNone/>
              <a:defRPr b="1">
                <a:solidFill>
                  <a:srgbClr val="00538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2" type="ctrTitle"/>
          </p:nvPr>
        </p:nvSpPr>
        <p:spPr>
          <a:xfrm>
            <a:off x="972000" y="1341875"/>
            <a:ext cx="72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86"/>
              </a:buClr>
              <a:buSzPts val="2000"/>
              <a:buFont typeface="Lato"/>
              <a:buNone/>
              <a:defRPr sz="2000">
                <a:solidFill>
                  <a:srgbClr val="00538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972000" y="2430888"/>
            <a:ext cx="72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subTitle"/>
          </p:nvPr>
        </p:nvSpPr>
        <p:spPr>
          <a:xfrm>
            <a:off x="972000" y="2949213"/>
            <a:ext cx="72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solas"/>
              <a:buNone/>
              <a:defRPr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4" type="subTitle"/>
          </p:nvPr>
        </p:nvSpPr>
        <p:spPr>
          <a:xfrm>
            <a:off x="972000" y="3276888"/>
            <a:ext cx="72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5" type="subTitle"/>
          </p:nvPr>
        </p:nvSpPr>
        <p:spPr>
          <a:xfrm>
            <a:off x="972000" y="3903488"/>
            <a:ext cx="72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2"/>
          <p:cNvSpPr txBox="1"/>
          <p:nvPr>
            <p:ph idx="6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311700" y="815513"/>
            <a:ext cx="6065100" cy="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>
            <a:off x="972000" y="1077525"/>
            <a:ext cx="72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86"/>
              </a:buClr>
              <a:buSzPts val="2800"/>
              <a:buFont typeface="Lato"/>
              <a:buNone/>
              <a:defRPr b="1">
                <a:solidFill>
                  <a:srgbClr val="00538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6" name="Google Shape;36;p5"/>
          <p:cNvSpPr txBox="1"/>
          <p:nvPr>
            <p:ph idx="2" type="ctrTitle"/>
          </p:nvPr>
        </p:nvSpPr>
        <p:spPr>
          <a:xfrm>
            <a:off x="972000" y="2197975"/>
            <a:ext cx="72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b="1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972000" y="2885563"/>
            <a:ext cx="72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solas"/>
              <a:buNone/>
              <a:defRPr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5"/>
          <p:cNvSpPr txBox="1"/>
          <p:nvPr>
            <p:ph idx="3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311700" y="815513"/>
            <a:ext cx="6065100" cy="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311700" y="815513"/>
            <a:ext cx="6065100" cy="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2"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311700" y="815513"/>
            <a:ext cx="6065100" cy="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5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8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538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5033325"/>
            <a:ext cx="9144000" cy="134700"/>
          </a:xfrm>
          <a:prstGeom prst="rect">
            <a:avLst/>
          </a:prstGeom>
          <a:solidFill>
            <a:srgbClr val="1F394D"/>
          </a:solidFill>
          <a:ln cap="flat" cmpd="sng" w="9525">
            <a:solidFill>
              <a:srgbClr val="1F3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4898625"/>
            <a:ext cx="9144000" cy="134700"/>
          </a:xfrm>
          <a:prstGeom prst="rect">
            <a:avLst/>
          </a:prstGeom>
          <a:solidFill>
            <a:srgbClr val="3F739B"/>
          </a:solidFill>
          <a:ln cap="flat" cmpd="sng" w="9525">
            <a:solidFill>
              <a:srgbClr val="3F73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688800" y="72000"/>
            <a:ext cx="3452399" cy="448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50" y="4440100"/>
            <a:ext cx="146506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3005550" y="4898625"/>
            <a:ext cx="3132900" cy="269400"/>
          </a:xfrm>
          <a:prstGeom prst="rect">
            <a:avLst/>
          </a:prstGeom>
          <a:solidFill>
            <a:srgbClr val="CEB144"/>
          </a:solidFill>
          <a:ln cap="flat" cmpd="sng" w="9525">
            <a:solidFill>
              <a:srgbClr val="CEB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11.jpg"/><Relationship Id="rId5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i.org/10.1016/j.compag.2018.01.011" TargetMode="External"/><Relationship Id="rId4" Type="http://schemas.openxmlformats.org/officeDocument/2006/relationships/hyperlink" Target="https://www.ibm.com/br-pt/think/topics/image-segmentation" TargetMode="External"/><Relationship Id="rId5" Type="http://schemas.openxmlformats.org/officeDocument/2006/relationships/hyperlink" Target="https://www.ibm.com/br-pt/think/topics/image-segmentation" TargetMode="External"/><Relationship Id="rId6" Type="http://schemas.openxmlformats.org/officeDocument/2006/relationships/hyperlink" Target="https://www.youtube.com/live/QfYGV064mRI" TargetMode="External"/><Relationship Id="rId7" Type="http://schemas.openxmlformats.org/officeDocument/2006/relationships/hyperlink" Target="https://scikit-learn.org/stable/modules/generated/sklearn.neural_network.MLPClassifier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kaggle.com/datasets/nexuswho/tomatofruits" TargetMode="External"/><Relationship Id="rId4" Type="http://schemas.openxmlformats.org/officeDocument/2006/relationships/hyperlink" Target="https://www.kaggle.com/datasets/sujaykapadnis/tomato-maturity-detection-and-quality-grad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hyperlink" Target="https://github.com/CizeLucas/Trabalho-SeminariosDeComputaca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-699475" y="-12"/>
            <a:ext cx="384000" cy="393600"/>
          </a:xfrm>
          <a:prstGeom prst="rect">
            <a:avLst/>
          </a:prstGeom>
          <a:solidFill>
            <a:srgbClr val="0467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-699475" y="539063"/>
            <a:ext cx="3840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-699475" y="1078138"/>
            <a:ext cx="384000" cy="393600"/>
          </a:xfrm>
          <a:prstGeom prst="rect">
            <a:avLst/>
          </a:prstGeom>
          <a:solidFill>
            <a:srgbClr val="369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-699475" y="1617213"/>
            <a:ext cx="384000" cy="393600"/>
          </a:xfrm>
          <a:prstGeom prst="rect">
            <a:avLst/>
          </a:prstGeom>
          <a:solidFill>
            <a:srgbClr val="0E6D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699475" y="2156288"/>
            <a:ext cx="384000" cy="393600"/>
          </a:xfrm>
          <a:prstGeom prst="rect">
            <a:avLst/>
          </a:prstGeom>
          <a:solidFill>
            <a:srgbClr val="AE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-699475" y="2785663"/>
            <a:ext cx="384000" cy="3936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364025" y="1758150"/>
            <a:ext cx="56010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3000">
                <a:latin typeface="Merriweather"/>
                <a:ea typeface="Merriweather"/>
                <a:cs typeface="Merriweather"/>
                <a:sym typeface="Merriweather"/>
              </a:rPr>
              <a:t>Detecção da Maturidade de Tomates</a:t>
            </a:r>
            <a:endParaRPr b="1" i="0" sz="3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2016225" y="3154376"/>
            <a:ext cx="4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UNIVERSIDADE FEDERAL DO CEARÁ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3005550" y="3638951"/>
            <a:ext cx="2901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JULHO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202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25" y="375200"/>
            <a:ext cx="2193912" cy="114264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1149"/>
            <a:ext cx="2079000" cy="109144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650" y="1573875"/>
            <a:ext cx="2645591" cy="14033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250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- Extração de Característica de Cor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20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0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950100" y="1157613"/>
            <a:ext cx="7555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A área de interesse do tomate foi identificada por um círculo inscrito máximo.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6" name="Google Shape;196;p20" title="ImagemTomateFatiamen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300" y="1752600"/>
            <a:ext cx="28479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950100" y="2201825"/>
            <a:ext cx="35370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A área foi dividida em em </a:t>
            </a:r>
            <a:r>
              <a:rPr lang="pt-BR" sz="1800">
                <a:solidFill>
                  <a:schemeClr val="dk1"/>
                </a:solidFill>
              </a:rPr>
              <a:t>subáreas</a:t>
            </a:r>
            <a:r>
              <a:rPr lang="pt-BR" sz="1800">
                <a:solidFill>
                  <a:schemeClr val="dk1"/>
                </a:solidFill>
              </a:rPr>
              <a:t>  FCA1 á FCA5.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311700" y="250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- Extração de Característica de Cor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21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21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1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950100" y="1401010"/>
            <a:ext cx="75555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Em cada região foram extraídas médias das componentes de cor:</a:t>
            </a:r>
            <a:endParaRPr sz="18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600">
                <a:solidFill>
                  <a:schemeClr val="dk1"/>
                </a:solidFill>
              </a:rPr>
              <a:t>RGB (vermelho, verde, azul)</a:t>
            </a:r>
            <a:endParaRPr sz="16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pt-BR" sz="1600">
                <a:solidFill>
                  <a:schemeClr val="dk1"/>
                </a:solidFill>
              </a:rPr>
              <a:t>HSI (matiz, saturação, intensidade)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950100" y="2556125"/>
            <a:ext cx="7555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As componentes Hue (H) e Blue (B) mostraram-se as mais relevantes para diferenciar os níveis de maturação.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DOS TOMATES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5" name="Google Shape;215;p2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6" name="Google Shape;216;p2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2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400" y="946850"/>
            <a:ext cx="4467204" cy="364164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2505075" y="946850"/>
            <a:ext cx="4081500" cy="2617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6586575" y="4092300"/>
            <a:ext cx="2392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12">
                <a:solidFill>
                  <a:schemeClr val="dk1"/>
                </a:solidFill>
              </a:rPr>
              <a:t>Fonte:</a:t>
            </a:r>
            <a:br>
              <a:rPr lang="pt-BR" sz="1012">
                <a:solidFill>
                  <a:schemeClr val="dk1"/>
                </a:solidFill>
              </a:rPr>
            </a:br>
            <a:r>
              <a:rPr lang="pt-BR" sz="1012">
                <a:solidFill>
                  <a:schemeClr val="dk1"/>
                </a:solidFill>
              </a:rPr>
              <a:t>Figura 03 do Artigo principal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" name="Google Shape;226;p23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23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3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9" name="Google Shape;229;p23"/>
          <p:cNvGrpSpPr/>
          <p:nvPr/>
        </p:nvGrpSpPr>
        <p:grpSpPr>
          <a:xfrm>
            <a:off x="423360" y="1489052"/>
            <a:ext cx="2673830" cy="2310250"/>
            <a:chOff x="408925" y="1663225"/>
            <a:chExt cx="2312801" cy="1998313"/>
          </a:xfrm>
        </p:grpSpPr>
        <p:pic>
          <p:nvPicPr>
            <p:cNvPr id="230" name="Google Shape;230;p23" title="dataset(1)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925" y="1663225"/>
              <a:ext cx="2312801" cy="1734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3"/>
            <p:cNvSpPr txBox="1"/>
            <p:nvPr/>
          </p:nvSpPr>
          <p:spPr>
            <a:xfrm>
              <a:off x="408925" y="3397838"/>
              <a:ext cx="1175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3775" lIns="73775" spcFirstLastPara="1" rIns="73775" wrap="square" tIns="73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12">
                  <a:solidFill>
                    <a:schemeClr val="dk1"/>
                  </a:solidFill>
                </a:rPr>
                <a:t>Fonte: Dataset 03</a:t>
              </a:r>
              <a:endParaRPr sz="1040">
                <a:solidFill>
                  <a:schemeClr val="dk1"/>
                </a:solidFill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6353987" y="1530361"/>
            <a:ext cx="2366655" cy="2373923"/>
            <a:chOff x="6339550" y="1704450"/>
            <a:chExt cx="2047811" cy="2054100"/>
          </a:xfrm>
        </p:grpSpPr>
        <p:pic>
          <p:nvPicPr>
            <p:cNvPr id="233" name="Google Shape;233;p23" title="S-C-20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9552" y="1704450"/>
              <a:ext cx="2047809" cy="1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3"/>
            <p:cNvSpPr txBox="1"/>
            <p:nvPr/>
          </p:nvSpPr>
          <p:spPr>
            <a:xfrm>
              <a:off x="6339550" y="3439050"/>
              <a:ext cx="13116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650" lIns="105650" spcFirstLastPara="1" rIns="105650" wrap="square" tIns="1056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12">
                  <a:solidFill>
                    <a:schemeClr val="dk1"/>
                  </a:solidFill>
                </a:rPr>
                <a:t>Fonte: Dataset 01</a:t>
              </a:r>
              <a:endParaRPr sz="1012">
                <a:solidFill>
                  <a:schemeClr val="dk1"/>
                </a:solidFill>
              </a:endParaRPr>
            </a:p>
          </p:txBody>
        </p:sp>
      </p:grpSp>
      <p:grpSp>
        <p:nvGrpSpPr>
          <p:cNvPr id="235" name="Google Shape;235;p23"/>
          <p:cNvGrpSpPr/>
          <p:nvPr/>
        </p:nvGrpSpPr>
        <p:grpSpPr>
          <a:xfrm>
            <a:off x="3424869" y="1530323"/>
            <a:ext cx="2601438" cy="2314505"/>
            <a:chOff x="3296475" y="1704447"/>
            <a:chExt cx="2312800" cy="2057703"/>
          </a:xfrm>
        </p:grpSpPr>
        <p:pic>
          <p:nvPicPr>
            <p:cNvPr id="236" name="Google Shape;236;p23" title="unripe (652).jp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96475" y="1704447"/>
              <a:ext cx="2312800" cy="1734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3"/>
            <p:cNvSpPr txBox="1"/>
            <p:nvPr/>
          </p:nvSpPr>
          <p:spPr>
            <a:xfrm>
              <a:off x="3296475" y="3439050"/>
              <a:ext cx="168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25" lIns="102825" spcFirstLastPara="1" rIns="102825" wrap="square" tIns="1028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12">
                  <a:solidFill>
                    <a:schemeClr val="dk1"/>
                  </a:solidFill>
                </a:rPr>
                <a:t>Fonte: Dataset 02</a:t>
              </a:r>
              <a:endParaRPr sz="1237">
                <a:solidFill>
                  <a:schemeClr val="dk1"/>
                </a:solidFill>
              </a:endParaRPr>
            </a:p>
          </p:txBody>
        </p:sp>
      </p:grpSp>
      <p:sp>
        <p:nvSpPr>
          <p:cNvPr id="238" name="Google Shape;238;p23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O problema dos Datasets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24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24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7334100" y="3885075"/>
            <a:ext cx="180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12">
                <a:solidFill>
                  <a:schemeClr val="dk1"/>
                </a:solidFill>
              </a:rPr>
              <a:t>Fonte:</a:t>
            </a:r>
            <a:br>
              <a:rPr lang="pt-BR" sz="1012">
                <a:solidFill>
                  <a:schemeClr val="dk1"/>
                </a:solidFill>
              </a:rPr>
            </a:br>
            <a:r>
              <a:rPr lang="pt-BR" sz="1012">
                <a:solidFill>
                  <a:schemeClr val="dk1"/>
                </a:solidFill>
              </a:rPr>
              <a:t>Figura 04 do Artigo principal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13" y="973725"/>
            <a:ext cx="5520075" cy="34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Etapas da Segmentação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25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Thresholding Global Único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5" title="b37d81b0-392a-4fef-8ec4-3fb287ae611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900" y="871425"/>
            <a:ext cx="6470178" cy="38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26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Thresholding Global Único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26" title="6fd24acb-aea3-47c3-9e8f-a67192a7fc2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913" y="862825"/>
            <a:ext cx="6470174" cy="386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3" name="Google Shape;273;p27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7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Thresholding Global Múltiplo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27" title="be64122d-cf55-4721-8ab2-526780dea5a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0" y="862825"/>
            <a:ext cx="6484476" cy="39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2" name="Google Shape;282;p28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8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Thresholding Global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28" title="38e7606d-bbf1-4c81-8e23-c9e4afb8b2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125" y="822650"/>
            <a:ext cx="6470152" cy="38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1" name="Google Shape;291;p29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9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Solução: Thresholding Adaptativo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9" title="ee9a39f8-9738-453e-94ed-88c2b9957d6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50" y="822650"/>
            <a:ext cx="7012876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 title="9b74a688-b54f-41fb-8c59-65a2a8eac2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63" y="2868165"/>
            <a:ext cx="7012874" cy="202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000" y="180000"/>
            <a:ext cx="360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/>
        </p:nvSpPr>
        <p:spPr>
          <a:xfrm>
            <a:off x="917150" y="2045000"/>
            <a:ext cx="78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 txBox="1"/>
          <p:nvPr>
            <p:ph type="title"/>
          </p:nvPr>
        </p:nvSpPr>
        <p:spPr>
          <a:xfrm>
            <a:off x="552450" y="1831138"/>
            <a:ext cx="8133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Curso:</a:t>
            </a: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Engenharia de Computação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Disciplina:</a:t>
            </a: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Seminários de Computação I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Professor:</a:t>
            </a: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Marcelo Marques Simões de Souza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Semestre</a:t>
            </a: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2025.1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708750" y="3208325"/>
            <a:ext cx="78207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Equipe</a:t>
            </a:r>
            <a:r>
              <a:rPr lang="pt-BR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Cizé Lucas Gome Lima - 538864</a:t>
            </a:r>
            <a:b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Pedro Henrique Moraes da Silva - 521461</a:t>
            </a:r>
            <a:b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pt-BR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Danilo Victor Pacheco De Lima - 555394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2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30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0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Resultado final com Thresholding Adaptativo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0" title="result_B-R-11.b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25" y="885963"/>
            <a:ext cx="6826348" cy="18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 title="result_S-C-14.bm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5" y="2819226"/>
            <a:ext cx="8361027" cy="167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p31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11700" y="358850"/>
            <a:ext cx="8649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Resultado final com Thresholding Adaptativo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1" title="result_B-G-6.b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13" y="872900"/>
            <a:ext cx="8598574" cy="211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 title="result_R-C-1.jp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8" y="3039250"/>
            <a:ext cx="9127916" cy="185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p3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32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2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Análise dos Labels do Dataset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5" name="Google Shape;325;p32"/>
          <p:cNvGrpSpPr/>
          <p:nvPr/>
        </p:nvGrpSpPr>
        <p:grpSpPr>
          <a:xfrm>
            <a:off x="1538912" y="1222025"/>
            <a:ext cx="6066176" cy="2699450"/>
            <a:chOff x="1538912" y="1079500"/>
            <a:chExt cx="6066176" cy="2699450"/>
          </a:xfrm>
        </p:grpSpPr>
        <p:pic>
          <p:nvPicPr>
            <p:cNvPr id="326" name="Google Shape;326;p32" title="tomate-verde-amarelo-e-vermelh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38912" y="1079500"/>
              <a:ext cx="6066176" cy="269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32"/>
            <p:cNvSpPr txBox="1"/>
            <p:nvPr/>
          </p:nvSpPr>
          <p:spPr>
            <a:xfrm>
              <a:off x="1822875" y="3344975"/>
              <a:ext cx="5782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</a:rPr>
                <a:t>(G) Green            </a:t>
              </a:r>
              <a:r>
                <a:rPr lang="pt-BR" sz="2100">
                  <a:solidFill>
                    <a:schemeClr val="dk1"/>
                  </a:solidFill>
                </a:rPr>
                <a:t>(C)</a:t>
              </a:r>
              <a:r>
                <a:rPr lang="pt-BR" sz="2100">
                  <a:solidFill>
                    <a:schemeClr val="dk1"/>
                  </a:solidFill>
                </a:rPr>
                <a:t> Carrot           </a:t>
              </a:r>
              <a:r>
                <a:rPr lang="pt-BR" sz="2100">
                  <a:solidFill>
                    <a:schemeClr val="dk1"/>
                  </a:solidFill>
                </a:rPr>
                <a:t>(R) </a:t>
              </a:r>
              <a:r>
                <a:rPr lang="pt-BR" sz="2100">
                  <a:solidFill>
                    <a:schemeClr val="dk1"/>
                  </a:solidFill>
                </a:rPr>
                <a:t>Red</a:t>
              </a:r>
              <a:endParaRPr sz="2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3" name="Google Shape;333;p33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3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Entrada da Rede Neural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312051" y="1340837"/>
            <a:ext cx="8519899" cy="2715816"/>
            <a:chOff x="312051" y="1413474"/>
            <a:chExt cx="8519899" cy="2715816"/>
          </a:xfrm>
        </p:grpSpPr>
        <p:pic>
          <p:nvPicPr>
            <p:cNvPr id="337" name="Google Shape;337;p33" title="17dad310-ba6f-40b8-9120-4ece5ac7591f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2051" y="1413474"/>
              <a:ext cx="3137100" cy="2715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3" title="40dc4e2f-7bfe-4f92-8416-d689871b1cb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80911" y="1459956"/>
              <a:ext cx="2533850" cy="2622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3" title="ef201f33-ebf7-483f-8b2e-aabea7e8185e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46522" y="1459957"/>
              <a:ext cx="2585429" cy="2622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5" name="Google Shape;345;p34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Interpretação dos Resultados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34" title="9a60a555-bba3-4671-b34c-ec8534955c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0" y="822639"/>
            <a:ext cx="8442901" cy="35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2272500" y="4491875"/>
            <a:ext cx="459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 RGB com amostras do dataset original</a:t>
            </a:r>
            <a:endParaRPr b="1"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5" name="Google Shape;355;p35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35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Interpretação dos Resultados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35" title="c1c2e2c3-7262-4e53-94ed-d7204dc6d96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50" y="905626"/>
            <a:ext cx="8442901" cy="35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2272500" y="4491875"/>
            <a:ext cx="459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 HSV com amostras do dataset original</a:t>
            </a:r>
            <a:endParaRPr b="1"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5" name="Google Shape;365;p36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6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Interpretação dos Resultados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36" title="cd876b9b-1e62-49ce-9f2b-6d156dd978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50" y="905626"/>
            <a:ext cx="8442901" cy="35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/>
        </p:nvSpPr>
        <p:spPr>
          <a:xfrm>
            <a:off x="2272500" y="4491875"/>
            <a:ext cx="459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 RGB com amostras do dataset 02</a:t>
            </a:r>
            <a:endParaRPr b="1"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5" name="Google Shape;375;p37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37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Segmentação de tomates - Interpretação dos Resultados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37" title="a95da260-150e-439e-aad6-ffaca4f2c0b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50" y="905626"/>
            <a:ext cx="8442901" cy="35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2272500" y="4491875"/>
            <a:ext cx="459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HSV com Amostras do dataset 02</a:t>
            </a:r>
            <a:endParaRPr b="1"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MLP DE CLASSIFICAÇÃO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8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6" name="Google Shape;386;p3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289800" y="928600"/>
            <a:ext cx="8564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Modelos Multi-Layer Perceptron (MLP) com Backpropagation são redes neurais artificiais capazes de resolver problemas de classificação e regressão complexos através do ajuste de seus pesos com backpropagation.</a:t>
            </a:r>
            <a:br>
              <a:rPr lang="pt-B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Mais eficientes e flexíveis se comparadas a outras técnicas da época como Análise Discriminante Tradicional e Regressões Logísticas Múltiplas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A utilização de MLPs para esse problema de </a:t>
            </a:r>
            <a:r>
              <a:rPr b="1" lang="pt-BR" sz="1800">
                <a:solidFill>
                  <a:schemeClr val="dk1"/>
                </a:solidFill>
              </a:rPr>
              <a:t>classificação </a:t>
            </a:r>
            <a:r>
              <a:rPr lang="pt-BR" sz="1800">
                <a:solidFill>
                  <a:schemeClr val="dk1"/>
                </a:solidFill>
              </a:rPr>
              <a:t>permite identificar o estágio de maturação dos tomates aprendendo os padrões complexos com base nas características de cor extraídas.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Bibliotecas Relacionadas:</a:t>
            </a:r>
            <a:r>
              <a:rPr lang="pt-BR" sz="1800">
                <a:solidFill>
                  <a:schemeClr val="dk1"/>
                </a:solidFill>
              </a:rPr>
              <a:t> Scikit-Learn, Pytorch e Numpy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8" name="Google Shape;388;p3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8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5" name="Google Shape;395;p39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9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Arquitetura do modelo MLP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9" title="Hue(Matiz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25" y="1043575"/>
            <a:ext cx="3991618" cy="3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 title="BlueMar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475" y="986850"/>
            <a:ext cx="3890351" cy="3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ARTIGO PRINCIPAL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3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" name="Google Shape;102;p13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3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63" y="769050"/>
            <a:ext cx="5728673" cy="4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4294967295" type="subTitle"/>
          </p:nvPr>
        </p:nvSpPr>
        <p:spPr>
          <a:xfrm>
            <a:off x="7436325" y="3843975"/>
            <a:ext cx="1707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lang="pt-BR" sz="850">
                <a:latin typeface="Montserrat SemiBold"/>
                <a:ea typeface="Montserrat SemiBold"/>
                <a:cs typeface="Montserrat SemiBold"/>
                <a:sym typeface="Montserrat SemiBold"/>
              </a:rPr>
              <a:t>Fonte:</a:t>
            </a:r>
            <a:br>
              <a:rPr lang="pt-BR" sz="85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pt-BR" sz="85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pt-BR" sz="850">
                <a:latin typeface="Montserrat SemiBold"/>
                <a:ea typeface="Montserrat SemiBold"/>
                <a:cs typeface="Montserrat SemiBold"/>
                <a:sym typeface="Montserrat SemiBold"/>
              </a:rPr>
              <a:t>https://www.sciencedirect.com/science/article/abs/pii/S016816991730056X</a:t>
            </a:r>
            <a:endParaRPr i="0" sz="71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5" name="Google Shape;405;p40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0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Arquitetura do modelo MLP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901100" y="1559975"/>
            <a:ext cx="7839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Entrada</a:t>
            </a:r>
            <a:r>
              <a:rPr lang="pt-BR" sz="1800">
                <a:solidFill>
                  <a:schemeClr val="dk1"/>
                </a:solidFill>
              </a:rPr>
              <a:t>: 5 neurônios (Valores de </a:t>
            </a:r>
            <a:r>
              <a:rPr b="1" lang="pt-BR" sz="1800">
                <a:solidFill>
                  <a:schemeClr val="dk1"/>
                </a:solidFill>
              </a:rPr>
              <a:t>Hue</a:t>
            </a:r>
            <a:r>
              <a:rPr lang="pt-BR" sz="1800">
                <a:solidFill>
                  <a:schemeClr val="dk1"/>
                </a:solidFill>
              </a:rPr>
              <a:t> ou </a:t>
            </a:r>
            <a:r>
              <a:rPr b="1" lang="pt-BR" sz="1800">
                <a:solidFill>
                  <a:schemeClr val="dk1"/>
                </a:solidFill>
              </a:rPr>
              <a:t>Blue</a:t>
            </a:r>
            <a:r>
              <a:rPr lang="pt-BR" sz="1800">
                <a:solidFill>
                  <a:schemeClr val="dk1"/>
                </a:solidFill>
              </a:rPr>
              <a:t> das </a:t>
            </a:r>
            <a:r>
              <a:rPr b="1" lang="pt-BR" sz="1800">
                <a:solidFill>
                  <a:schemeClr val="dk1"/>
                </a:solidFill>
              </a:rPr>
              <a:t>5 FCAs</a:t>
            </a:r>
            <a:r>
              <a:rPr lang="pt-BR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901100" y="2171975"/>
            <a:ext cx="7839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Camada oculta</a:t>
            </a:r>
            <a:r>
              <a:rPr lang="pt-BR" sz="1800">
                <a:solidFill>
                  <a:schemeClr val="dk1"/>
                </a:solidFill>
              </a:rPr>
              <a:t>: 10 neurônios com ativação ReLU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901100" y="2783975"/>
            <a:ext cx="78390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Saída</a:t>
            </a:r>
            <a:r>
              <a:rPr lang="pt-BR" sz="1800">
                <a:solidFill>
                  <a:schemeClr val="dk1"/>
                </a:solidFill>
              </a:rPr>
              <a:t>: 3 neurônios com ativação Softmax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pt-BR" sz="1900">
                <a:solidFill>
                  <a:schemeClr val="dk1"/>
                </a:solidFill>
              </a:rPr>
              <a:t>Saídas: </a:t>
            </a:r>
            <a:r>
              <a:rPr lang="pt-BR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pt-BR" sz="1900">
                <a:solidFill>
                  <a:schemeClr val="dk1"/>
                </a:solidFill>
              </a:rPr>
              <a:t> = vermelho, </a:t>
            </a:r>
            <a:r>
              <a:rPr lang="pt-BR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pt-BR" sz="1900">
                <a:solidFill>
                  <a:schemeClr val="dk1"/>
                </a:solidFill>
              </a:rPr>
              <a:t> =laranja/Meio-termo  </a:t>
            </a:r>
            <a:r>
              <a:rPr lang="pt-BR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pt-BR" sz="1900">
                <a:solidFill>
                  <a:schemeClr val="dk1"/>
                </a:solidFill>
              </a:rPr>
              <a:t> = verd</a:t>
            </a:r>
            <a:r>
              <a:rPr lang="pt-BR" sz="1600">
                <a:solidFill>
                  <a:schemeClr val="dk1"/>
                </a:solidFill>
              </a:rPr>
              <a:t>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6804518" y="2909300"/>
            <a:ext cx="2297407" cy="19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7" name="Google Shape;417;p41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1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Arquitetura do modelo MLP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2186675" y="882475"/>
            <a:ext cx="4673598" cy="39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6" name="Google Shape;426;p42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Código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42" title="DataCS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0" y="977975"/>
            <a:ext cx="6194225" cy="154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19050">
              <a:srgbClr val="000000">
                <a:alpha val="60000"/>
              </a:srgbClr>
            </a:outerShdw>
          </a:effectLst>
        </p:spPr>
      </p:pic>
      <p:pic>
        <p:nvPicPr>
          <p:cNvPr id="430" name="Google Shape;430;p42" title="DefinirAsfeatures.png"/>
          <p:cNvPicPr preferRelativeResize="0"/>
          <p:nvPr/>
        </p:nvPicPr>
        <p:blipFill rotWithShape="1">
          <a:blip r:embed="rId4">
            <a:alphaModFix/>
          </a:blip>
          <a:srcRect b="0" l="0" r="30366" t="0"/>
          <a:stretch/>
        </p:blipFill>
        <p:spPr>
          <a:xfrm>
            <a:off x="311700" y="2965900"/>
            <a:ext cx="8180100" cy="1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6" name="Google Shape;436;p43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3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Código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43" title="encoder.png"/>
          <p:cNvPicPr preferRelativeResize="0"/>
          <p:nvPr/>
        </p:nvPicPr>
        <p:blipFill rotWithShape="1">
          <a:blip r:embed="rId3">
            <a:alphaModFix/>
          </a:blip>
          <a:srcRect b="0" l="0" r="39386" t="0"/>
          <a:stretch/>
        </p:blipFill>
        <p:spPr>
          <a:xfrm>
            <a:off x="506850" y="891650"/>
            <a:ext cx="6163975" cy="2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 title="Normalizaçã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50" y="3139750"/>
            <a:ext cx="9471991" cy="12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6" name="Google Shape;446;p44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44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MLP DE CLASSIFICAÇÃO - Código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44" title="RandomStateEQuantidadeDeTreino.png"/>
          <p:cNvPicPr preferRelativeResize="0"/>
          <p:nvPr/>
        </p:nvPicPr>
        <p:blipFill rotWithShape="1">
          <a:blip r:embed="rId3">
            <a:alphaModFix/>
          </a:blip>
          <a:srcRect b="0" l="0" r="8298" t="0"/>
          <a:stretch/>
        </p:blipFill>
        <p:spPr>
          <a:xfrm>
            <a:off x="284275" y="964875"/>
            <a:ext cx="7867249" cy="14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 title="TreinamentoParametr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5" y="2525900"/>
            <a:ext cx="7756500" cy="230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5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7" name="Google Shape;457;p45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8" name="Google Shape;458;p45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5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45" title="AzulEH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00" y="1643625"/>
            <a:ext cx="7494900" cy="2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5"/>
          <p:cNvSpPr txBox="1"/>
          <p:nvPr/>
        </p:nvSpPr>
        <p:spPr>
          <a:xfrm>
            <a:off x="583100" y="933325"/>
            <a:ext cx="5022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Hue and Blue: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Precisão 56%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6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8" name="Google Shape;468;p46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9" name="Google Shape;469;p46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46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423675" y="904975"/>
            <a:ext cx="698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Relatório de Classificação: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Precisão 94%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2" name="Google Shape;472;p46" title="RelatorioPrecisao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25" y="1571075"/>
            <a:ext cx="7690726" cy="27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47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9" name="Google Shape;479;p47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0" name="Google Shape;480;p47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47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47" title="RelatorioPrecisao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5" y="1460925"/>
            <a:ext cx="7555500" cy="273837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7"/>
          <p:cNvSpPr txBox="1"/>
          <p:nvPr/>
        </p:nvSpPr>
        <p:spPr>
          <a:xfrm>
            <a:off x="360225" y="822725"/>
            <a:ext cx="698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Relatório de Validação (Outro dataset:)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Precisão 78%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/>
        </p:nvSpPr>
        <p:spPr>
          <a:xfrm>
            <a:off x="311700" y="860000"/>
            <a:ext cx="85206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Artigo Principal: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 Wan, Arash Toudeshki, Hequn Tan, Reza Ehsani.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methodology for fresh tomato maturity detection using computer vision</a:t>
            </a: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Disponível em: </a:t>
            </a:r>
            <a:r>
              <a:rPr lang="pt-BR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https://doi.org/10.1016/j.compag.2018.01.011</a:t>
            </a: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Acesso em: 30 Jun. 2025.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IBM, O que é segmentação de imagem? Disponível em: </a:t>
            </a:r>
            <a:r>
              <a:rPr lang="pt-BR" sz="11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</a:t>
            </a:r>
            <a:r>
              <a:rPr lang="pt-BR" sz="1100" u="sng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//www.ibm.com/br-pt/think/topics/image-segmentation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Acesso 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em: 22 de Julho de 2025</a:t>
            </a:r>
            <a:b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Programação Dinâmica, Introdução ao Aprendizado de Máquina(do ZERO ao primeiro modelo)| Mãos à Obra Cientista de Dados #01. Disponível em: </a:t>
            </a:r>
            <a:r>
              <a:rPr lang="pt-BR" sz="11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https://www.youtube.com/live/QfYGV064mRI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Acesso em: 29 Jul. 2025</a:t>
            </a:r>
            <a:b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Scikit Learn, documentação MLPClassifier, Disponível em: </a:t>
            </a:r>
            <a:r>
              <a:rPr lang="pt-BR" sz="11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https://scikit-learn.org/stable/modules/generated/sklearn.neural_network.MLPClassifier.html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Acessado em: 29 Jul. 2025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9" name="Google Shape;489;p48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2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b="1" sz="2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8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1" name="Google Shape;491;p4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DISCIPLINA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2" name="Google Shape;492;p4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3" name="Google Shape;493;p4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48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COMPUTACIONAL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/>
          <p:nvPr/>
        </p:nvSpPr>
        <p:spPr>
          <a:xfrm>
            <a:off x="311700" y="860000"/>
            <a:ext cx="85206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Datasets Utilizados: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pt-BR" sz="1200" u="sng">
                <a:solidFill>
                  <a:srgbClr val="202124"/>
                </a:solidFill>
                <a:highlight>
                  <a:srgbClr val="FFFFFF"/>
                </a:highlight>
              </a:rPr>
              <a:t>1) 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Dataset fornecido mediante pedido ao autor do artigo principal (autorizado pelo autor Arash Toudeshki).</a:t>
            </a:r>
            <a:b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pt-BR" sz="1200" u="sng">
                <a:solidFill>
                  <a:srgbClr val="202124"/>
                </a:solidFill>
                <a:highlight>
                  <a:srgbClr val="FFFFFF"/>
                </a:highlight>
              </a:rPr>
              <a:t>2</a:t>
            </a:r>
            <a:r>
              <a:rPr b="1" lang="pt-BR" sz="1200" u="sng">
                <a:solidFill>
                  <a:srgbClr val="202124"/>
                </a:solidFill>
                <a:highlight>
                  <a:srgbClr val="FFFFFF"/>
                </a:highlight>
              </a:rPr>
              <a:t>)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  Karthik Vinayan, </a:t>
            </a: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Tomato fruits dataset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Disponível em: </a:t>
            </a:r>
            <a:r>
              <a:rPr lang="pt-BR" sz="11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https://www.kaggle.com/datasets/nexuswho/tomatofruits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Acesso em: 03 Jul. 2025</a:t>
            </a:r>
            <a:b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pt-BR" sz="1200" u="sng">
                <a:solidFill>
                  <a:srgbClr val="202124"/>
                </a:solidFill>
                <a:highlight>
                  <a:srgbClr val="FFFFFF"/>
                </a:highlight>
              </a:rPr>
              <a:t>3</a:t>
            </a:r>
            <a:r>
              <a:rPr b="1" lang="pt-BR" sz="1200" u="sng">
                <a:solidFill>
                  <a:srgbClr val="202124"/>
                </a:solidFill>
                <a:highlight>
                  <a:srgbClr val="FFFFFF"/>
                </a:highlight>
              </a:rPr>
              <a:t>)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  Sujay Kapadnis, Tomato Maturity Detection and Quality Grading 📷. Disponível em: </a:t>
            </a:r>
            <a:r>
              <a:rPr lang="pt-BR" sz="11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https://www.kaggle.com/datasets/sujaykapadnis/tomato-maturity-detection-and-quality-grading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Acesso em: 03 Jul. 2025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0" name="Google Shape;500;p49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2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b="1" sz="2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49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2" name="Google Shape;502;p49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DISCIPLINA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3" name="Google Shape;503;p49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4" name="Google Shape;504;p49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49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COMPUTACIONAL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ROTEIRO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116038" y="942998"/>
            <a:ext cx="550800" cy="550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467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3230338" y="973138"/>
            <a:ext cx="3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699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000" u="none" cap="none" strike="noStrike">
              <a:solidFill>
                <a:srgbClr val="3699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4" name="Google Shape;114;p14"/>
          <p:cNvSpPr txBox="1"/>
          <p:nvPr>
            <p:ph idx="4294967295" type="subTitle"/>
          </p:nvPr>
        </p:nvSpPr>
        <p:spPr>
          <a:xfrm>
            <a:off x="3822373" y="756850"/>
            <a:ext cx="2404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1:</a:t>
            </a:r>
            <a:endParaRPr b="0"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Introdução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3115476" y="1698319"/>
            <a:ext cx="550800" cy="550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467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3229788" y="1733038"/>
            <a:ext cx="3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699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000" u="none" cap="none" strike="noStrike">
              <a:solidFill>
                <a:srgbClr val="3699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7" name="Google Shape;117;p14"/>
          <p:cNvSpPr txBox="1"/>
          <p:nvPr>
            <p:ph idx="4294967295" type="subTitle"/>
          </p:nvPr>
        </p:nvSpPr>
        <p:spPr>
          <a:xfrm>
            <a:off x="3778962" y="1512163"/>
            <a:ext cx="2475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2:</a:t>
            </a:r>
            <a:endParaRPr b="0"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</a:t>
            </a:r>
            <a:r>
              <a:rPr lang="pt-BR" sz="1300">
                <a:latin typeface="Montserrat Medium"/>
                <a:ea typeface="Montserrat Medium"/>
                <a:cs typeface="Montserrat Medium"/>
                <a:sym typeface="Montserrat Medium"/>
              </a:rPr>
              <a:t>Metodologia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3115490" y="2455737"/>
            <a:ext cx="550800" cy="550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467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3239063" y="2485875"/>
            <a:ext cx="3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699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000" u="none" cap="none" strike="noStrike">
              <a:solidFill>
                <a:srgbClr val="3699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p14"/>
          <p:cNvSpPr txBox="1"/>
          <p:nvPr>
            <p:ph idx="4294967295" type="subTitle"/>
          </p:nvPr>
        </p:nvSpPr>
        <p:spPr>
          <a:xfrm>
            <a:off x="3778989" y="2269575"/>
            <a:ext cx="2352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3:</a:t>
            </a:r>
            <a:endParaRPr b="0"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</a:t>
            </a:r>
            <a:r>
              <a:rPr lang="pt-BR" sz="1300">
                <a:latin typeface="Montserrat Medium"/>
                <a:ea typeface="Montserrat Medium"/>
                <a:cs typeface="Montserrat Medium"/>
                <a:sym typeface="Montserrat Medium"/>
              </a:rPr>
              <a:t>Implementação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14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3116038" y="3164645"/>
            <a:ext cx="550800" cy="550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467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4294967295" type="subTitle"/>
          </p:nvPr>
        </p:nvSpPr>
        <p:spPr>
          <a:xfrm>
            <a:off x="3779531" y="2978487"/>
            <a:ext cx="201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4:</a:t>
            </a:r>
            <a:endParaRPr b="0"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</a:t>
            </a:r>
            <a:r>
              <a:rPr lang="pt-BR" sz="1300">
                <a:latin typeface="Montserrat Medium"/>
                <a:ea typeface="Montserrat Medium"/>
                <a:cs typeface="Montserrat Medium"/>
                <a:sym typeface="Montserrat Medium"/>
              </a:rPr>
              <a:t>Resultados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3199363" y="3180475"/>
            <a:ext cx="3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699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2000" u="none" cap="none" strike="noStrike">
              <a:solidFill>
                <a:srgbClr val="3699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" name="Google Shape;125;p14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4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3115488" y="3901608"/>
            <a:ext cx="550800" cy="550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467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>
            <p:ph idx="4294967295" type="subTitle"/>
          </p:nvPr>
        </p:nvSpPr>
        <p:spPr>
          <a:xfrm>
            <a:off x="3778981" y="3715450"/>
            <a:ext cx="201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</a:t>
            </a:r>
            <a:r>
              <a:rPr lang="pt-BR" sz="1500"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b="0" i="0" lang="pt-BR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b="0"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</a:t>
            </a:r>
            <a:r>
              <a:rPr lang="pt-BR" sz="1300">
                <a:latin typeface="Montserrat Medium"/>
                <a:ea typeface="Montserrat Medium"/>
                <a:cs typeface="Montserrat Medium"/>
                <a:sym typeface="Montserrat Medium"/>
              </a:rPr>
              <a:t>Conclusão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3198813" y="3917438"/>
            <a:ext cx="3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699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2000" u="none" cap="none" strike="noStrike">
              <a:solidFill>
                <a:srgbClr val="3699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1" name="Google Shape;511;p50"/>
          <p:cNvSpPr txBox="1"/>
          <p:nvPr>
            <p:ph type="ctrTitle"/>
          </p:nvPr>
        </p:nvSpPr>
        <p:spPr>
          <a:xfrm>
            <a:off x="972000" y="523425"/>
            <a:ext cx="72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OBRIGADO PELA ATENÇÃO! 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0"/>
          <p:cNvSpPr txBox="1"/>
          <p:nvPr>
            <p:ph idx="4294967295" type="title"/>
          </p:nvPr>
        </p:nvSpPr>
        <p:spPr>
          <a:xfrm>
            <a:off x="300510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50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COMPUTACIONAL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25" y="1905712"/>
            <a:ext cx="1942949" cy="19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0"/>
          <p:cNvSpPr txBox="1"/>
          <p:nvPr/>
        </p:nvSpPr>
        <p:spPr>
          <a:xfrm>
            <a:off x="1384400" y="1874725"/>
            <a:ext cx="37089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Acesse o nosso trabalho através do link abaixo ou do QR code ao lado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https://github.com/CizeLucas/Trabalho-SeminariosDeComputacao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5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5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677850" y="2008200"/>
            <a:ext cx="77925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Artigo apresenta uma metodologia para classificar tomates frescos em três estágios de maturação (verde, laranja, vermelho) utilizando técnicas de visão computacional e redes neurais.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p16"/>
          <p:cNvSpPr txBox="1"/>
          <p:nvPr>
            <p:ph idx="2" type="title"/>
          </p:nvPr>
        </p:nvSpPr>
        <p:spPr>
          <a:xfrm>
            <a:off x="3005550" y="4898625"/>
            <a:ext cx="31329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311700" y="358850"/>
            <a:ext cx="7597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Introdução - Motivação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677550" y="1266913"/>
            <a:ext cx="77868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A classificação manual de tomates é lenta, subjetiva e imprecisa.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679650" y="2029363"/>
            <a:ext cx="77868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O estágio de maturação influencia colheita, transporte, armazenamento e preço.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679650" y="3014386"/>
            <a:ext cx="77868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Há necessidade de métodos rápidos, padronizados e confiáveis para avaliação em larga escala.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- Coleta de Amostras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8" name="Google Shape;158;p17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7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796350" y="1853525"/>
            <a:ext cx="75555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Foram utilizadas duas variedades de tomate: Roma e Pera.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796350" y="2507175"/>
            <a:ext cx="7555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Cerca de 150 amostras por variedade foram analisadas em laboratório.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311700" y="250025"/>
            <a:ext cx="75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- Aquisição de imagens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9" name="Google Shape;169;p18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8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737700" y="1634313"/>
            <a:ext cx="76728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As imagens foram capturadas com iluminação fluorescente uniforme e fundo preto.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737700" y="2532688"/>
            <a:ext cx="76728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Foi utilizado um sistema de câmera digital para garantir qualidade e repetibilidade.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311700" y="250025"/>
            <a:ext cx="80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- Processamento de imagens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95308" y="47691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9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rgbClr val="369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ENGENHARIA DE SOFTWARE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19"/>
          <p:cNvSpPr txBox="1"/>
          <p:nvPr>
            <p:ph idx="2" type="title"/>
          </p:nvPr>
        </p:nvSpPr>
        <p:spPr>
          <a:xfrm>
            <a:off x="3005550" y="4893375"/>
            <a:ext cx="3133800" cy="2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9"/>
          <p:cNvSpPr txBox="1"/>
          <p:nvPr>
            <p:ph idx="4294967295" type="title"/>
          </p:nvPr>
        </p:nvSpPr>
        <p:spPr>
          <a:xfrm>
            <a:off x="3005550" y="4893375"/>
            <a:ext cx="3137100" cy="2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1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Seminários de Computação I</a:t>
            </a:r>
            <a:endParaRPr b="1" sz="11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039800" y="1724088"/>
            <a:ext cx="7555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Segmentação por limiar (thresholding)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039800" y="2354988"/>
            <a:ext cx="75555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Redução de ruído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664950" y="1247700"/>
            <a:ext cx="68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As imagens passaram por técnicas de pré-processamento: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039800" y="2970213"/>
            <a:ext cx="75555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1800">
                <a:solidFill>
                  <a:schemeClr val="dk1"/>
                </a:solidFill>
              </a:rPr>
              <a:t>Extração de contornos e preenchimento de bordas.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